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90" r:id="rId6"/>
    <p:sldId id="277" r:id="rId7"/>
    <p:sldId id="287" r:id="rId8"/>
    <p:sldId id="278" r:id="rId9"/>
    <p:sldId id="286" r:id="rId10"/>
    <p:sldId id="279" r:id="rId11"/>
    <p:sldId id="280" r:id="rId12"/>
    <p:sldId id="281" r:id="rId13"/>
    <p:sldId id="283" r:id="rId14"/>
    <p:sldId id="288" r:id="rId15"/>
    <p:sldId id="289" r:id="rId16"/>
    <p:sldId id="284" r:id="rId17"/>
    <p:sldId id="285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280" autoAdjust="0"/>
  </p:normalViewPr>
  <p:slideViewPr>
    <p:cSldViewPr>
      <p:cViewPr varScale="1">
        <p:scale>
          <a:sx n="61" d="100"/>
          <a:sy n="61" d="100"/>
        </p:scale>
        <p:origin x="102" y="4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9/10/2018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bvi.edu/instructional-resources-items/1911-classroom-strategies-for-regular-education-teachers-who-have-students-with-visual-impairments-1" TargetMode="External"/><Relationship Id="rId2" Type="http://schemas.openxmlformats.org/officeDocument/2006/relationships/hyperlink" Target="http://www.projectidealonline.org/v/visual-impairmen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ph.org/" TargetMode="External"/><Relationship Id="rId4" Type="http://schemas.openxmlformats.org/officeDocument/2006/relationships/hyperlink" Target="https://www.teachingvisuallyimpaire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3dH_QnnWQ" TargetMode="External"/><Relationship Id="rId2" Type="http://schemas.openxmlformats.org/officeDocument/2006/relationships/hyperlink" Target="https://www.youtube.com/watch?v=dPC_--R-Ma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JbmuFhbnmQ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990600"/>
            <a:ext cx="110490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Helping Students with Visual Impairments Learn About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2" y="4267200"/>
            <a:ext cx="8839201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Problem-Based Learning Project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152400"/>
            <a:ext cx="10588804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Work in Progress</a:t>
            </a:r>
            <a:br>
              <a:rPr lang="en-US" dirty="0" smtClean="0"/>
            </a:br>
            <a:r>
              <a:rPr lang="en-US" dirty="0" smtClean="0"/>
              <a:t>– How will we find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2209800"/>
            <a:ext cx="10588803" cy="3700776"/>
          </a:xfrm>
        </p:spPr>
        <p:txBody>
          <a:bodyPr/>
          <a:lstStyle/>
          <a:p>
            <a:r>
              <a:rPr lang="en-US" sz="2799" dirty="0"/>
              <a:t>Class work assignments including, but not limited to…</a:t>
            </a:r>
          </a:p>
          <a:p>
            <a:pPr lvl="1"/>
            <a:r>
              <a:rPr lang="en-US" sz="2399" dirty="0"/>
              <a:t>Cornell notes, vocabulary, quizzes</a:t>
            </a:r>
          </a:p>
          <a:p>
            <a:pPr lvl="1"/>
            <a:r>
              <a:rPr lang="en-US" sz="2399" dirty="0"/>
              <a:t>labs and hands-on activities</a:t>
            </a:r>
          </a:p>
          <a:p>
            <a:pPr lvl="1"/>
            <a:r>
              <a:rPr lang="en-US" sz="2399" dirty="0"/>
              <a:t>research of print and digital resources</a:t>
            </a:r>
          </a:p>
          <a:p>
            <a:pPr lvl="1"/>
            <a:r>
              <a:rPr lang="en-US" sz="2399" dirty="0"/>
              <a:t>interviewing primary </a:t>
            </a:r>
            <a:r>
              <a:rPr lang="en-US" sz="2399" dirty="0" smtClean="0"/>
              <a:t>sources</a:t>
            </a:r>
            <a:endParaRPr lang="en-US" sz="2399" dirty="0"/>
          </a:p>
          <a:p>
            <a:pPr lvl="1"/>
            <a:r>
              <a:rPr lang="en-US" sz="2399" dirty="0"/>
              <a:t>hosting guest speakers</a:t>
            </a:r>
          </a:p>
        </p:txBody>
      </p:sp>
    </p:spTree>
    <p:extLst>
      <p:ext uri="{BB962C8B-B14F-4D97-AF65-F5344CB8AC3E}">
        <p14:creationId xmlns:p14="http://schemas.microsoft.com/office/powerpoint/2010/main" val="19023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52400"/>
            <a:ext cx="8909366" cy="1676400"/>
          </a:xfrm>
        </p:spPr>
        <p:txBody>
          <a:bodyPr/>
          <a:lstStyle/>
          <a:p>
            <a:r>
              <a:rPr lang="en-US" dirty="0" smtClean="0"/>
              <a:t>Research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057400"/>
            <a:ext cx="9386983" cy="4490176"/>
          </a:xfrm>
        </p:spPr>
        <p:txBody>
          <a:bodyPr>
            <a:normAutofit/>
          </a:bodyPr>
          <a:lstStyle/>
          <a:p>
            <a:r>
              <a:rPr lang="en-US" sz="2799" dirty="0" smtClean="0">
                <a:hlinkClick r:id="rId2"/>
              </a:rPr>
              <a:t>Project Ideal</a:t>
            </a:r>
            <a:endParaRPr lang="en-US" sz="2799" dirty="0" smtClean="0">
              <a:hlinkClick r:id="rId3"/>
            </a:endParaRPr>
          </a:p>
          <a:p>
            <a:r>
              <a:rPr lang="en-US" sz="2799" dirty="0" smtClean="0">
                <a:hlinkClick r:id="rId3"/>
              </a:rPr>
              <a:t>Texas School for the Blind and Visually Impaired</a:t>
            </a:r>
            <a:endParaRPr lang="en-US" sz="2799" dirty="0" smtClean="0">
              <a:hlinkClick r:id="rId4"/>
            </a:endParaRPr>
          </a:p>
          <a:p>
            <a:r>
              <a:rPr lang="en-US" sz="2799" dirty="0" smtClean="0">
                <a:hlinkClick r:id="rId4"/>
              </a:rPr>
              <a:t>Teaching Students with Visual Impairments</a:t>
            </a:r>
            <a:endParaRPr lang="en-US" sz="2799" dirty="0" smtClean="0"/>
          </a:p>
          <a:p>
            <a:r>
              <a:rPr lang="en-US" sz="2799" dirty="0" smtClean="0">
                <a:hlinkClick r:id="rId5"/>
              </a:rPr>
              <a:t>American Printing House for the Blind</a:t>
            </a:r>
            <a:endParaRPr lang="en-US" sz="2799" dirty="0" smtClean="0"/>
          </a:p>
          <a:p>
            <a:r>
              <a:rPr lang="en-US" sz="2799" dirty="0" smtClean="0"/>
              <a:t>Cobb Digital Library</a:t>
            </a:r>
          </a:p>
          <a:p>
            <a:pPr lvl="1"/>
            <a:r>
              <a:rPr lang="en-US" sz="2399" dirty="0" smtClean="0"/>
              <a:t>Britannica Encyclopedia</a:t>
            </a:r>
          </a:p>
          <a:p>
            <a:pPr lvl="1"/>
            <a:r>
              <a:rPr lang="en-US" sz="2399" dirty="0" smtClean="0"/>
              <a:t>Gale (research in context and virtual reference library)</a:t>
            </a:r>
          </a:p>
          <a:p>
            <a:pPr lvl="1"/>
            <a:r>
              <a:rPr lang="en-US" sz="2399" dirty="0" smtClean="0"/>
              <a:t>Galileo (teen and advanced)</a:t>
            </a:r>
          </a:p>
          <a:p>
            <a:pPr lvl="1"/>
            <a:r>
              <a:rPr lang="en-US" sz="2399" dirty="0" smtClean="0"/>
              <a:t>Science in Context</a:t>
            </a:r>
          </a:p>
          <a:p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40648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52400"/>
            <a:ext cx="8909366" cy="1676400"/>
          </a:xfrm>
        </p:spPr>
        <p:txBody>
          <a:bodyPr/>
          <a:lstStyle/>
          <a:p>
            <a:r>
              <a:rPr lang="en-US" dirty="0" smtClean="0"/>
              <a:t>Video and 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057400"/>
            <a:ext cx="9386983" cy="4490176"/>
          </a:xfrm>
        </p:spPr>
        <p:txBody>
          <a:bodyPr>
            <a:normAutofit/>
          </a:bodyPr>
          <a:lstStyle/>
          <a:p>
            <a:r>
              <a:rPr lang="en-US" sz="2799" dirty="0" smtClean="0">
                <a:hlinkClick r:id="rId2"/>
              </a:rPr>
              <a:t>Teaching Students with Visual Impairments</a:t>
            </a:r>
            <a:endParaRPr lang="en-US" sz="2799" dirty="0" smtClean="0"/>
          </a:p>
          <a:p>
            <a:r>
              <a:rPr lang="en-US" sz="2799" dirty="0" smtClean="0">
                <a:hlinkClick r:id="rId3"/>
              </a:rPr>
              <a:t>Classroom Tools for Visually Impaired Students</a:t>
            </a:r>
            <a:endParaRPr lang="en-US" sz="2799" dirty="0" smtClean="0"/>
          </a:p>
          <a:p>
            <a:r>
              <a:rPr lang="en-US" sz="2799" dirty="0" smtClean="0">
                <a:hlinkClick r:id="rId4"/>
              </a:rPr>
              <a:t>Touch, Hear, Play, Learn – Play Spaces for the Visually Impaired</a:t>
            </a:r>
            <a:endParaRPr lang="en-US" sz="2799" dirty="0" smtClean="0"/>
          </a:p>
          <a:p>
            <a:endParaRPr lang="en-US" sz="2799" dirty="0" smtClean="0"/>
          </a:p>
          <a:p>
            <a:r>
              <a:rPr lang="en-US" sz="2799" dirty="0" smtClean="0"/>
              <a:t>Lost Mountain Middle School VI Unit guest speaker</a:t>
            </a:r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414471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52400"/>
            <a:ext cx="8909366" cy="1676400"/>
          </a:xfrm>
        </p:spPr>
        <p:txBody>
          <a:bodyPr/>
          <a:lstStyle/>
          <a:p>
            <a:r>
              <a:rPr lang="en-US" dirty="0" smtClean="0"/>
              <a:t>Work in Progress</a:t>
            </a:r>
            <a:br>
              <a:rPr lang="en-US" dirty="0" smtClean="0"/>
            </a:br>
            <a:r>
              <a:rPr lang="en-US" dirty="0" smtClean="0"/>
              <a:t>– What have we found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206" y="2209800"/>
            <a:ext cx="9386983" cy="3893755"/>
          </a:xfrm>
        </p:spPr>
        <p:txBody>
          <a:bodyPr>
            <a:normAutofit/>
          </a:bodyPr>
          <a:lstStyle/>
          <a:p>
            <a:r>
              <a:rPr lang="en-US" sz="2799" dirty="0"/>
              <a:t>To be completed as we progress through the project…</a:t>
            </a:r>
          </a:p>
          <a:p>
            <a:pPr lvl="1"/>
            <a:r>
              <a:rPr lang="en-US" sz="2599" dirty="0"/>
              <a:t>class work assignments</a:t>
            </a:r>
          </a:p>
          <a:p>
            <a:pPr lvl="1"/>
            <a:r>
              <a:rPr lang="en-US" sz="2599" dirty="0"/>
              <a:t>class discussions</a:t>
            </a:r>
          </a:p>
          <a:p>
            <a:pPr lvl="1"/>
            <a:r>
              <a:rPr lang="en-US" sz="2599" dirty="0"/>
              <a:t>content quizzes</a:t>
            </a:r>
          </a:p>
          <a:p>
            <a:pPr lvl="1"/>
            <a:r>
              <a:rPr lang="en-US" sz="2599" dirty="0"/>
              <a:t>project checkpoints</a:t>
            </a:r>
          </a:p>
        </p:txBody>
      </p:sp>
    </p:spTree>
    <p:extLst>
      <p:ext uri="{BB962C8B-B14F-4D97-AF65-F5344CB8AC3E}">
        <p14:creationId xmlns:p14="http://schemas.microsoft.com/office/powerpoint/2010/main" val="28019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52400"/>
            <a:ext cx="8909366" cy="1676400"/>
          </a:xfrm>
        </p:spPr>
        <p:txBody>
          <a:bodyPr/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057400"/>
            <a:ext cx="9386983" cy="4490176"/>
          </a:xfrm>
        </p:spPr>
        <p:txBody>
          <a:bodyPr>
            <a:normAutofit/>
          </a:bodyPr>
          <a:lstStyle/>
          <a:p>
            <a:r>
              <a:rPr lang="en-US" sz="2799" dirty="0"/>
              <a:t>Checklist rubric</a:t>
            </a:r>
          </a:p>
          <a:p>
            <a:r>
              <a:rPr lang="en-US" sz="2799" dirty="0"/>
              <a:t>Self assessment</a:t>
            </a:r>
          </a:p>
          <a:p>
            <a:r>
              <a:rPr lang="en-US" sz="2799" dirty="0"/>
              <a:t>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9980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76200"/>
            <a:ext cx="9982200" cy="838200"/>
          </a:xfrm>
        </p:spPr>
        <p:txBody>
          <a:bodyPr/>
          <a:lstStyle/>
          <a:p>
            <a:r>
              <a:rPr lang="en-US" dirty="0" smtClean="0"/>
              <a:t>Visual Impairment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066800"/>
            <a:ext cx="11276012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Center for Disease Control in Atlanta states that…</a:t>
            </a:r>
          </a:p>
          <a:p>
            <a:pPr lvl="1"/>
            <a:r>
              <a:rPr lang="en-US" dirty="0" smtClean="0"/>
              <a:t>More than 1 million people in the U.S. are legally blind</a:t>
            </a:r>
          </a:p>
          <a:p>
            <a:pPr lvl="1"/>
            <a:r>
              <a:rPr lang="en-US" dirty="0" smtClean="0"/>
              <a:t>12 million people in the U.S. are visually impaired</a:t>
            </a:r>
          </a:p>
          <a:p>
            <a:pPr fontAlgn="base"/>
            <a:r>
              <a:rPr lang="en-US" dirty="0" smtClean="0"/>
              <a:t>The American </a:t>
            </a:r>
            <a:r>
              <a:rPr lang="en-US" dirty="0"/>
              <a:t>Foundation for the Blind 2009 report that there are:</a:t>
            </a:r>
          </a:p>
          <a:p>
            <a:pPr lvl="1" fontAlgn="base"/>
            <a:r>
              <a:rPr lang="en-US" dirty="0"/>
              <a:t>93,600 students who are visually impaired or blind;</a:t>
            </a:r>
          </a:p>
          <a:p>
            <a:pPr lvl="1" fontAlgn="base"/>
            <a:r>
              <a:rPr lang="en-US" dirty="0"/>
              <a:t>55,200 students who are legally blind;</a:t>
            </a:r>
          </a:p>
          <a:p>
            <a:pPr lvl="1" fontAlgn="base"/>
            <a:r>
              <a:rPr lang="en-US" dirty="0"/>
              <a:t>5,500 braille readers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5" y="3438525"/>
            <a:ext cx="6076950" cy="341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7481" y="6382384"/>
            <a:ext cx="3962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International Center for Eye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81000"/>
            <a:ext cx="10058401" cy="762000"/>
          </a:xfrm>
        </p:spPr>
        <p:txBody>
          <a:bodyPr/>
          <a:lstStyle/>
          <a:p>
            <a:r>
              <a:rPr lang="en-US" dirty="0" smtClean="0"/>
              <a:t>Curriculum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3" y="1385196"/>
            <a:ext cx="10973448" cy="5262960"/>
          </a:xfrm>
        </p:spPr>
        <p:txBody>
          <a:bodyPr>
            <a:noAutofit/>
          </a:bodyPr>
          <a:lstStyle/>
          <a:p>
            <a:r>
              <a:rPr lang="en-US" sz="2800" b="1" i="1" dirty="0"/>
              <a:t>S7L2.</a:t>
            </a:r>
            <a:r>
              <a:rPr lang="en-US" sz="2800" dirty="0"/>
              <a:t> Obtain, evaluate, and communicate information to describe how cell structures, cells, tissues, organs, and organ systems interact to maintain the basic needs of </a:t>
            </a:r>
            <a:r>
              <a:rPr lang="en-US" sz="2800" dirty="0" smtClean="0"/>
              <a:t>organisms.</a:t>
            </a:r>
          </a:p>
          <a:p>
            <a:r>
              <a:rPr lang="en-US" b="1" i="1" dirty="0" smtClean="0"/>
              <a:t>a</a:t>
            </a:r>
            <a:r>
              <a:rPr lang="en-US" b="1" i="1" dirty="0"/>
              <a:t>.</a:t>
            </a:r>
            <a:r>
              <a:rPr lang="en-US" dirty="0"/>
              <a:t> Develop a model and construct an explanation of how cell structures (specifically the nucleus, cytoplasm, cell membrane, cell wall, chloroplasts, lysosome, and mitochondria) contribute to the function of the cell as a system in obtaining nutrients in order to grow, reproduce, make needed materials, and process waste. (Clarification statement: The intent is for students to demonstrate how the component structures of the cell interact and work together to allow the cell as a whole to carry out various processes. Additional structures, beyond those listed, will be addressed in high school Biology</a:t>
            </a:r>
            <a:r>
              <a:rPr lang="en-US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4931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152400"/>
            <a:ext cx="8909366" cy="914400"/>
          </a:xfrm>
        </p:spPr>
        <p:txBody>
          <a:bodyPr/>
          <a:lstStyle/>
          <a:p>
            <a:r>
              <a:rPr lang="en-US" dirty="0" smtClean="0"/>
              <a:t>Where’s the S.T.E.A.M.?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295400"/>
            <a:ext cx="10591800" cy="5486400"/>
          </a:xfrm>
        </p:spPr>
        <p:txBody>
          <a:bodyPr>
            <a:normAutofit lnSpcReduction="10000"/>
          </a:bodyPr>
          <a:lstStyle/>
          <a:p>
            <a:r>
              <a:rPr lang="en-US" sz="2799" dirty="0" smtClean="0"/>
              <a:t>Science</a:t>
            </a:r>
          </a:p>
          <a:p>
            <a:pPr lvl="1"/>
            <a:r>
              <a:rPr lang="en-US" sz="2399" dirty="0" smtClean="0"/>
              <a:t>Cell structure and function</a:t>
            </a:r>
          </a:p>
          <a:p>
            <a:r>
              <a:rPr lang="en-US" sz="2799" dirty="0" smtClean="0"/>
              <a:t>Technology</a:t>
            </a:r>
          </a:p>
          <a:p>
            <a:pPr lvl="1"/>
            <a:r>
              <a:rPr lang="en-US" sz="2399" dirty="0" smtClean="0"/>
              <a:t>Using technology to research content</a:t>
            </a:r>
          </a:p>
          <a:p>
            <a:pPr lvl="1"/>
            <a:r>
              <a:rPr lang="en-US" sz="2399" dirty="0" smtClean="0"/>
              <a:t>Using technology to create a product (tactile, auditory, </a:t>
            </a:r>
            <a:r>
              <a:rPr lang="en-US" sz="2399" dirty="0" err="1" smtClean="0"/>
              <a:t>kinethetic</a:t>
            </a:r>
            <a:r>
              <a:rPr lang="en-US" sz="2399" dirty="0" smtClean="0"/>
              <a:t>)</a:t>
            </a:r>
          </a:p>
          <a:p>
            <a:r>
              <a:rPr lang="en-US" sz="2799" dirty="0" smtClean="0"/>
              <a:t>Engineering</a:t>
            </a:r>
          </a:p>
          <a:p>
            <a:pPr lvl="1"/>
            <a:r>
              <a:rPr lang="en-US" sz="2399" dirty="0" smtClean="0"/>
              <a:t>Product or lesson design</a:t>
            </a:r>
          </a:p>
          <a:p>
            <a:r>
              <a:rPr lang="en-US" sz="2799" dirty="0" smtClean="0"/>
              <a:t>Art</a:t>
            </a:r>
          </a:p>
          <a:p>
            <a:pPr lvl="1"/>
            <a:r>
              <a:rPr lang="en-US" sz="2399" dirty="0" smtClean="0"/>
              <a:t>Product creativity (fine arts)</a:t>
            </a:r>
          </a:p>
          <a:p>
            <a:pPr lvl="1"/>
            <a:r>
              <a:rPr lang="en-US" sz="2399" dirty="0" smtClean="0"/>
              <a:t>Presentation of solution (language arts and fine arts)</a:t>
            </a:r>
          </a:p>
          <a:p>
            <a:r>
              <a:rPr lang="en-US" sz="2799" dirty="0" smtClean="0"/>
              <a:t>Math</a:t>
            </a:r>
          </a:p>
          <a:p>
            <a:pPr lvl="1"/>
            <a:r>
              <a:rPr lang="en-US" sz="2399" dirty="0" smtClean="0"/>
              <a:t>Statistics</a:t>
            </a:r>
          </a:p>
          <a:p>
            <a:endParaRPr lang="en-US" sz="2799" dirty="0" smtClean="0"/>
          </a:p>
          <a:p>
            <a:pPr lvl="1"/>
            <a:endParaRPr lang="en-US" sz="2399" dirty="0" smtClean="0"/>
          </a:p>
        </p:txBody>
      </p:sp>
    </p:spTree>
    <p:extLst>
      <p:ext uri="{BB962C8B-B14F-4D97-AF65-F5344CB8AC3E}">
        <p14:creationId xmlns:p14="http://schemas.microsoft.com/office/powerpoint/2010/main" val="10760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76200"/>
            <a:ext cx="9906001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066800"/>
            <a:ext cx="11038745" cy="5529117"/>
          </a:xfrm>
        </p:spPr>
        <p:txBody>
          <a:bodyPr>
            <a:normAutofit/>
          </a:bodyPr>
          <a:lstStyle/>
          <a:p>
            <a:r>
              <a:rPr lang="en-US" sz="2799" dirty="0" smtClean="0"/>
              <a:t>Cells are..</a:t>
            </a:r>
          </a:p>
          <a:p>
            <a:pPr lvl="1"/>
            <a:r>
              <a:rPr lang="en-US" sz="2399" dirty="0" smtClean="0"/>
              <a:t>the smallest unit of living things</a:t>
            </a:r>
          </a:p>
          <a:p>
            <a:pPr lvl="1"/>
            <a:r>
              <a:rPr lang="en-US" sz="2399" dirty="0" smtClean="0"/>
              <a:t>mostly microscopic</a:t>
            </a:r>
          </a:p>
          <a:p>
            <a:pPr lvl="1"/>
            <a:r>
              <a:rPr lang="en-US" sz="2399" dirty="0" smtClean="0"/>
              <a:t>usually studied with microscopes, animations, diagrams, and models</a:t>
            </a:r>
          </a:p>
          <a:p>
            <a:pPr lvl="1"/>
            <a:r>
              <a:rPr lang="en-US" sz="2399" dirty="0"/>
              <a:t>v</a:t>
            </a:r>
            <a:r>
              <a:rPr lang="en-US" sz="2399" dirty="0" smtClean="0"/>
              <a:t>ery complex and have many small structures that have specific functions</a:t>
            </a:r>
          </a:p>
          <a:p>
            <a:pPr marL="274320" lvl="1" indent="0">
              <a:buNone/>
            </a:pPr>
            <a:endParaRPr lang="en-US" sz="2399" dirty="0"/>
          </a:p>
          <a:p>
            <a:pPr marL="274320" lvl="1" indent="0">
              <a:buNone/>
            </a:pPr>
            <a:endParaRPr lang="en-US" sz="2399" dirty="0" smtClean="0"/>
          </a:p>
          <a:p>
            <a:r>
              <a:rPr lang="en-US" sz="2799" dirty="0" smtClean="0"/>
              <a:t>How can cells be studied by students with visual impairments?</a:t>
            </a:r>
          </a:p>
          <a:p>
            <a:pPr lvl="1"/>
            <a:r>
              <a:rPr lang="en-US" sz="2399" dirty="0" smtClean="0"/>
              <a:t>Tactile learning</a:t>
            </a:r>
          </a:p>
          <a:p>
            <a:pPr lvl="1"/>
            <a:r>
              <a:rPr lang="en-US" sz="2399" dirty="0" smtClean="0"/>
              <a:t>Auditory learning</a:t>
            </a:r>
          </a:p>
          <a:p>
            <a:pPr lvl="1"/>
            <a:r>
              <a:rPr lang="en-US" sz="2399" dirty="0" smtClean="0"/>
              <a:t>Kinesthetic learning</a:t>
            </a:r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12251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76200"/>
            <a:ext cx="9906001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066800"/>
            <a:ext cx="11038745" cy="5529117"/>
          </a:xfrm>
        </p:spPr>
        <p:txBody>
          <a:bodyPr>
            <a:normAutofit/>
          </a:bodyPr>
          <a:lstStyle/>
          <a:p>
            <a:r>
              <a:rPr lang="en-US" sz="2799" dirty="0" smtClean="0"/>
              <a:t>Scenario A = You </a:t>
            </a:r>
            <a:r>
              <a:rPr lang="en-US" sz="2799" dirty="0"/>
              <a:t>are </a:t>
            </a:r>
            <a:r>
              <a:rPr lang="en-US" sz="2799" dirty="0" smtClean="0"/>
              <a:t>a designer for a company that specializes </a:t>
            </a:r>
            <a:r>
              <a:rPr lang="en-US" sz="2799" dirty="0"/>
              <a:t>in </a:t>
            </a:r>
            <a:r>
              <a:rPr lang="en-US" sz="2799" dirty="0" smtClean="0"/>
              <a:t>producing instructional materials for students with visual impairments.  </a:t>
            </a:r>
            <a:r>
              <a:rPr lang="en-US" sz="2799" dirty="0"/>
              <a:t>You are creating </a:t>
            </a:r>
            <a:r>
              <a:rPr lang="en-US" sz="2799" dirty="0" smtClean="0"/>
              <a:t>an instructional product that </a:t>
            </a:r>
            <a:r>
              <a:rPr lang="en-US" sz="2799" dirty="0"/>
              <a:t>will allow </a:t>
            </a:r>
            <a:r>
              <a:rPr lang="en-US" sz="2799" dirty="0" smtClean="0"/>
              <a:t>a teacher to effectively teach about cells and allow students with visual impairments to effectively learn about cells.  What will you create?  How will you market the product?</a:t>
            </a:r>
          </a:p>
          <a:p>
            <a:pPr marL="0" indent="0">
              <a:buNone/>
            </a:pPr>
            <a:endParaRPr lang="en-US" sz="2799" dirty="0" smtClean="0"/>
          </a:p>
          <a:p>
            <a:r>
              <a:rPr lang="en-US" sz="2799" dirty="0" smtClean="0"/>
              <a:t>Scenario B = You are a concerned classmate.  What can you do to facilitate learning for a student with a visual impairment in your science class?  Is there a teaching method or activity that would help a student with a visual impairment learn more effectively about cells?  What will you create?  What will you teach in class?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52400"/>
            <a:ext cx="10058401" cy="1447800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2209800"/>
            <a:ext cx="11125848" cy="4464475"/>
          </a:xfrm>
        </p:spPr>
        <p:txBody>
          <a:bodyPr/>
          <a:lstStyle/>
          <a:p>
            <a:r>
              <a:rPr lang="en-US" sz="2799" dirty="0"/>
              <a:t>In order to create an appropriate and effective </a:t>
            </a:r>
            <a:r>
              <a:rPr lang="en-US" sz="2799" dirty="0" smtClean="0"/>
              <a:t>solution for a student with a visual impairment to learn about cells, you </a:t>
            </a:r>
            <a:r>
              <a:rPr lang="en-US" sz="2799" dirty="0"/>
              <a:t>will need to learn about the following:</a:t>
            </a:r>
          </a:p>
          <a:p>
            <a:pPr lvl="1"/>
            <a:r>
              <a:rPr lang="en-US" sz="2399" dirty="0" smtClean="0"/>
              <a:t>Cells (structures, functions, types)</a:t>
            </a:r>
          </a:p>
          <a:p>
            <a:pPr lvl="1"/>
            <a:r>
              <a:rPr lang="en-US" sz="2399" dirty="0" smtClean="0"/>
              <a:t>Instructional Materials (types, uses, designs, costs)</a:t>
            </a:r>
            <a:endParaRPr lang="en-US" sz="2399" dirty="0"/>
          </a:p>
          <a:p>
            <a:pPr lvl="1"/>
            <a:r>
              <a:rPr lang="en-US" sz="2399" dirty="0" smtClean="0"/>
              <a:t>Visual Impairment (definitions, causes, effects, physical adaptations)</a:t>
            </a:r>
          </a:p>
          <a:p>
            <a:pPr lvl="1"/>
            <a:r>
              <a:rPr lang="en-US" sz="2399" dirty="0" smtClean="0"/>
              <a:t>Visual Impairment (lifestyle, learning styles, statistics)</a:t>
            </a:r>
          </a:p>
          <a:p>
            <a:pPr lvl="1"/>
            <a:r>
              <a:rPr lang="en-US" sz="2399" dirty="0" smtClean="0"/>
              <a:t>Visual Impairment (role models, success stories, statistics)</a:t>
            </a:r>
          </a:p>
        </p:txBody>
      </p:sp>
    </p:spTree>
    <p:extLst>
      <p:ext uri="{BB962C8B-B14F-4D97-AF65-F5344CB8AC3E}">
        <p14:creationId xmlns:p14="http://schemas.microsoft.com/office/powerpoint/2010/main" val="37060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76200"/>
            <a:ext cx="9982201" cy="1600200"/>
          </a:xfrm>
        </p:spPr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2133600"/>
            <a:ext cx="11010470" cy="4501496"/>
          </a:xfrm>
        </p:spPr>
        <p:txBody>
          <a:bodyPr>
            <a:normAutofit/>
          </a:bodyPr>
          <a:lstStyle/>
          <a:p>
            <a:r>
              <a:rPr lang="en-US" sz="2799" dirty="0" smtClean="0"/>
              <a:t>Scenario A – product designer</a:t>
            </a:r>
          </a:p>
          <a:p>
            <a:pPr lvl="1"/>
            <a:r>
              <a:rPr lang="en-US" sz="2399" dirty="0" smtClean="0"/>
              <a:t>You </a:t>
            </a:r>
            <a:r>
              <a:rPr lang="en-US" sz="2399" dirty="0"/>
              <a:t>will create </a:t>
            </a:r>
            <a:r>
              <a:rPr lang="en-US" sz="2399" dirty="0" smtClean="0"/>
              <a:t>a product that is usable by students with visual impairments in learning about cells.</a:t>
            </a:r>
          </a:p>
          <a:p>
            <a:pPr lvl="1"/>
            <a:r>
              <a:rPr lang="en-US" sz="2399" dirty="0" smtClean="0"/>
              <a:t>You will create a marketing plan for your product.</a:t>
            </a:r>
          </a:p>
          <a:p>
            <a:pPr lvl="1"/>
            <a:endParaRPr lang="en-US" sz="2399" dirty="0"/>
          </a:p>
          <a:p>
            <a:r>
              <a:rPr lang="en-US" sz="2799" dirty="0" smtClean="0"/>
              <a:t>Scenario B – concerned classmate</a:t>
            </a:r>
          </a:p>
          <a:p>
            <a:pPr lvl="1"/>
            <a:r>
              <a:rPr lang="en-US" sz="2399" dirty="0" smtClean="0"/>
              <a:t>You </a:t>
            </a:r>
            <a:r>
              <a:rPr lang="en-US" sz="2399" dirty="0"/>
              <a:t>will </a:t>
            </a:r>
            <a:r>
              <a:rPr lang="en-US" sz="2399" dirty="0" smtClean="0"/>
              <a:t>devise a plan to make learning easier, better, more accessible for a student with a visual impairment in the classroom.</a:t>
            </a:r>
          </a:p>
          <a:p>
            <a:pPr lvl="1"/>
            <a:r>
              <a:rPr lang="en-US" sz="2399" dirty="0" smtClean="0"/>
              <a:t>You will teach a lesson in class and evaluate the results of that lesson.</a:t>
            </a:r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18529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10588804" cy="1447800"/>
          </a:xfrm>
        </p:spPr>
        <p:txBody>
          <a:bodyPr/>
          <a:lstStyle/>
          <a:p>
            <a:r>
              <a:rPr lang="en-US" dirty="0" smtClean="0"/>
              <a:t>Work in Progress</a:t>
            </a:r>
            <a:br>
              <a:rPr lang="en-US" dirty="0" smtClean="0"/>
            </a:br>
            <a:r>
              <a:rPr lang="en-US" dirty="0" smtClean="0"/>
              <a:t>– What do we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11154124" cy="48476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9" dirty="0" smtClean="0"/>
              <a:t>…About Cells</a:t>
            </a:r>
          </a:p>
          <a:p>
            <a:r>
              <a:rPr lang="en-US" sz="1999" dirty="0" smtClean="0"/>
              <a:t>What are cells?  What are the characteristics of cells?  What are the functions of cells?</a:t>
            </a:r>
          </a:p>
          <a:p>
            <a:endParaRPr lang="en-US" sz="1999" dirty="0" smtClean="0"/>
          </a:p>
          <a:p>
            <a:pPr marL="0" indent="0">
              <a:buNone/>
            </a:pPr>
            <a:r>
              <a:rPr lang="en-US" sz="1999" dirty="0" smtClean="0"/>
              <a:t>…About Students with Visual Impairment</a:t>
            </a:r>
          </a:p>
          <a:p>
            <a:r>
              <a:rPr lang="en-US" sz="1999" dirty="0" smtClean="0"/>
              <a:t>What is a visual impairment?  What are the characteristics of visual impairment?</a:t>
            </a:r>
            <a:endParaRPr lang="en-US" sz="1999" dirty="0"/>
          </a:p>
          <a:p>
            <a:r>
              <a:rPr lang="en-US" sz="1999" dirty="0" smtClean="0"/>
              <a:t>What are the challenges for learning with a visual impairment?  What are the learning needs of students with visual impairments?</a:t>
            </a:r>
          </a:p>
          <a:p>
            <a:r>
              <a:rPr lang="en-US" sz="1999" dirty="0" smtClean="0"/>
              <a:t>How do students with visual impairments learn? What are the strategies for learning for students with visual impairments?</a:t>
            </a:r>
          </a:p>
          <a:p>
            <a:r>
              <a:rPr lang="en-US" sz="1999" dirty="0" smtClean="0"/>
              <a:t>How do students with visual impairments interact with teachers and other students when learning?</a:t>
            </a:r>
          </a:p>
          <a:p>
            <a:r>
              <a:rPr lang="en-US" sz="1999" dirty="0" smtClean="0"/>
              <a:t>Statistics – How many…?  How much…?  How great is the need for VI products/lessons?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828</TotalTime>
  <Words>885</Words>
  <Application>Microsoft Office PowerPoint</Application>
  <PresentationFormat>Custom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Euphemia</vt:lpstr>
      <vt:lpstr>Serenity 16x9</vt:lpstr>
      <vt:lpstr>Helping Students with Visual Impairments Learn About Cells</vt:lpstr>
      <vt:lpstr>Visual Impairment Statistics</vt:lpstr>
      <vt:lpstr>Curriculum Standards</vt:lpstr>
      <vt:lpstr>Where’s the S.T.E.A.M.?</vt:lpstr>
      <vt:lpstr>Problem</vt:lpstr>
      <vt:lpstr>Task</vt:lpstr>
      <vt:lpstr>Process</vt:lpstr>
      <vt:lpstr>Solutions</vt:lpstr>
      <vt:lpstr>Work in Progress – What do we need to know?</vt:lpstr>
      <vt:lpstr>Work in Progress – How will we find out?</vt:lpstr>
      <vt:lpstr>Research Resources</vt:lpstr>
      <vt:lpstr>Video and Other Resources</vt:lpstr>
      <vt:lpstr>Work in Progress – What have we found out?</vt:lpstr>
      <vt:lpstr>Final Product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Betsy Sanford</dc:creator>
  <cp:lastModifiedBy>Heather Holder</cp:lastModifiedBy>
  <cp:revision>48</cp:revision>
  <dcterms:created xsi:type="dcterms:W3CDTF">2017-05-31T15:08:20Z</dcterms:created>
  <dcterms:modified xsi:type="dcterms:W3CDTF">2018-09-10T18:43:01Z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